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CE8D-6450-4EEA-AD9F-1A32BA756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FA01C-30F6-4B54-8E5D-7A23F4779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5314F-06D7-4054-A039-2C541277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3201B-81CB-4BA2-B631-709D6E615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298A7-3141-4716-AFA1-FB1EF861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4549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DF0B-5CE6-47EA-BABA-B68CED26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6F025-5298-4071-A6CB-44134F6D1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B116B-F19A-4623-81FB-9C4CC5EB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06836-B3E2-42A2-BB4F-2060ACF7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54991-9FEC-43D7-BB05-BD122CEC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8260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FDB5C4-538C-43F6-BDB4-4761A8293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1A716-62EB-40B6-B36C-2A7678327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4AD89-5E88-4603-A064-CAFE3998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0C453-5624-4235-AD9E-341A3889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A81F1-999F-4990-AC6B-6BB9C53E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442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7C82-5733-4EEB-91E7-30961384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CCE00-C660-4F30-ABDD-9761F9208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54B6E-1C0A-4569-9F61-929A51319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D5FC8-37F6-4FEA-9479-C42D7D54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686C8-372C-47C1-9DC7-724FD248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305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A4E9-904F-4F8D-86A9-ECEFA675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5E946-DE19-442E-8DD9-0AA13F18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E942-6E7C-4E56-AD10-9D3C6852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FA9CE-B641-4F77-8AB1-498BDC672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A4235-B1F9-406D-BD9F-ABCB936C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6457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D25B-21EE-4A31-B392-3793EBF2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615ED-C378-44AA-BED9-40DDDEB48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F3CF9-0EFB-4D10-A082-B727A8B20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2BCAF-D975-4B5F-BD26-98C78A01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585FD-4000-4AED-BFE3-3C8F29E25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81EE3-2762-48E3-935F-DE7BC9F4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670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E8B6-B5C7-4594-B0EA-0801D2CE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54131-61FC-4302-A78B-2627A1262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A20B2-8C3B-4773-870D-066D78190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1D6F73-354E-4AC4-9AE5-2CF1B7B53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76313-D157-4D1F-B90E-B23ADF374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2D446-28F4-4BC1-92DC-F8461266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666DC-5ECE-4006-8790-CC257281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04FE46-0C6A-4012-A3B3-3CF86CF8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425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578D-C44B-4EC3-9A16-771AD9D1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CB9C3-C868-493E-A0B3-1693DFCF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473DE-B472-440D-966C-4113CF87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3AD40-D292-4912-970A-5CD27673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038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F3C64-A1DD-417C-AD22-C3262D1ED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EFCB8-5DC4-4A01-94E9-66FD634B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540A5-77B0-456D-AC56-4B025EE6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13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BC7C-6809-4612-9BA7-AFB0AE41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C678-86F4-43B0-AB11-70A01CFC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71A87-BA92-409A-891A-BBD60723F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5726E-F09A-4FC5-BFF7-2DE86948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CEC3-B0EF-41DE-BB52-A5B3DDD6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61059-77DC-4AC9-8D2D-2091D96F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245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CE66-0F7C-4C71-A42A-1960B3F4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CC4E66-90DC-4498-856F-BA01B4FCA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12FE-0EBC-4E0E-A65F-0CAFCCA0B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20DA1-01B9-4532-8D09-0E0197F1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C88CB-4285-4EC1-A3D2-14560C97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85D81-377C-406D-B3AF-F7F18CA1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061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EE8E6-FE19-43E7-8931-11A3DF1D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27EF-9EF6-4B90-89B3-532C9E4C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A1A3F-4707-4C25-84C0-4E2613653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4D79-7423-4249-AD29-71692A7CD2DE}" type="datetimeFigureOut">
              <a:rPr lang="en-MY" smtClean="0"/>
              <a:t>30/8/2021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08308-88E8-430F-91C3-8EE282FED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302FC-B296-45E6-9ED0-F0A813EE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11F9A-460F-42B7-8CE1-ADFE8EB154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8685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olloAuto/apollo/blob/master/docs/specs/3d_obstacle_perception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204B-D97E-440E-AD65-A53DEEB9C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Lidar Point Cloud Processing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69B15-BEB2-47E6-9478-E4BE523560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Chee Seng (Cheese) </a:t>
            </a:r>
            <a:endParaRPr lang="en-MY" dirty="0"/>
          </a:p>
        </p:txBody>
      </p:sp>
      <p:pic>
        <p:nvPicPr>
          <p:cNvPr id="6146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1CCFFC72-D58C-4C55-AF78-74BC22F689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2" y="3674812"/>
            <a:ext cx="4331370" cy="259882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B8F0F1-3FC7-428D-9364-90238309F30F}"/>
              </a:ext>
            </a:extLst>
          </p:cNvPr>
          <p:cNvSpPr txBox="1"/>
          <p:nvPr/>
        </p:nvSpPr>
        <p:spPr>
          <a:xfrm>
            <a:off x="5630779" y="59504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https://towardsdatascience.com/how-to-automate-lidar-point-cloud-processing-with-python-a027454a536c</a:t>
            </a:r>
          </a:p>
        </p:txBody>
      </p:sp>
    </p:spTree>
    <p:extLst>
      <p:ext uri="{BB962C8B-B14F-4D97-AF65-F5344CB8AC3E}">
        <p14:creationId xmlns:p14="http://schemas.microsoft.com/office/powerpoint/2010/main" val="78942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AB9D-E7DB-45AE-84E6-A674E628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E08-B366-4943-836E-B04CE14C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Geen</a:t>
            </a:r>
            <a:r>
              <a:rPr lang="en-US" dirty="0"/>
              <a:t>/ infrared light to track reflection</a:t>
            </a:r>
          </a:p>
          <a:p>
            <a:r>
              <a:rPr lang="en-US" dirty="0"/>
              <a:t>IMU (internal measurement unit) to track position</a:t>
            </a:r>
          </a:p>
          <a:p>
            <a:r>
              <a:rPr lang="en-MY" dirty="0"/>
              <a:t>Pulse – burst of light </a:t>
            </a:r>
          </a:p>
          <a:p>
            <a:r>
              <a:rPr lang="en-MY" dirty="0"/>
              <a:t>Return – light received</a:t>
            </a:r>
          </a:p>
          <a:p>
            <a:r>
              <a:rPr lang="en-MY" dirty="0"/>
              <a:t>Pulse - return = travel time * speed of light /2</a:t>
            </a:r>
          </a:p>
          <a:p>
            <a:pPr lvl="1"/>
            <a:r>
              <a:rPr lang="en-MY" dirty="0"/>
              <a:t>Ground elevation = altitude – distance  </a:t>
            </a:r>
          </a:p>
        </p:txBody>
      </p:sp>
    </p:spTree>
    <p:extLst>
      <p:ext uri="{BB962C8B-B14F-4D97-AF65-F5344CB8AC3E}">
        <p14:creationId xmlns:p14="http://schemas.microsoft.com/office/powerpoint/2010/main" val="312343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D44B-E352-40E1-962A-D8B2C9C5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methods of object detection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F2A1-5BDA-42FB-83D4-C71AFDB2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  <a:p>
            <a:r>
              <a:rPr lang="en-US" dirty="0"/>
              <a:t>Manual feature extraction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2D raw input data and use convolutional neural network </a:t>
            </a:r>
            <a:r>
              <a:rPr lang="en-MY" dirty="0"/>
              <a:t>to identify images for classification</a:t>
            </a:r>
          </a:p>
          <a:p>
            <a:pPr lvl="1"/>
            <a:r>
              <a:rPr lang="en-MY" dirty="0"/>
              <a:t>Require high semantic content </a:t>
            </a:r>
          </a:p>
          <a:p>
            <a:pPr lvl="1"/>
            <a:r>
              <a:rPr lang="en-MY" dirty="0"/>
              <a:t>Lack of spatial information, low accuracy in position estimation </a:t>
            </a:r>
          </a:p>
          <a:p>
            <a:pPr lvl="1"/>
            <a:r>
              <a:rPr lang="en-MY" dirty="0"/>
              <a:t>Need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86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2E33-FE41-4519-8E64-9A1D387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implementation	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D09B-EFFE-4318-98F0-43AB8EA88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segmentation through deep learning</a:t>
            </a:r>
          </a:p>
          <a:p>
            <a:r>
              <a:rPr lang="en-US" dirty="0"/>
              <a:t>Deep feature representation through neural networks</a:t>
            </a:r>
          </a:p>
          <a:p>
            <a:r>
              <a:rPr lang="en-US" dirty="0"/>
              <a:t>3D input method – point cloud</a:t>
            </a:r>
          </a:p>
          <a:p>
            <a:pPr lvl="1"/>
            <a:r>
              <a:rPr lang="en-US" dirty="0"/>
              <a:t>Rotation / solid-state LiDAR takes intensity of point surrounding vehicle</a:t>
            </a:r>
          </a:p>
          <a:p>
            <a:pPr lvl="1"/>
            <a:r>
              <a:rPr lang="en-US" dirty="0"/>
              <a:t>Spatial rich but need re-arrangement to be processed as 2D </a:t>
            </a:r>
          </a:p>
          <a:p>
            <a:pPr lvl="1"/>
            <a:r>
              <a:rPr lang="en-US" dirty="0"/>
              <a:t>Two main methods, </a:t>
            </a:r>
          </a:p>
          <a:p>
            <a:pPr lvl="2"/>
            <a:r>
              <a:rPr lang="en-US" dirty="0"/>
              <a:t>Apollo FCNN object detection algorithm, </a:t>
            </a:r>
            <a:r>
              <a:rPr lang="en-US" dirty="0">
                <a:hlinkClick r:id="rId2"/>
              </a:rPr>
              <a:t>https://github.com/ApolloAuto/apollo/blob/master/docs/specs/3d_obstacle_perception.md</a:t>
            </a:r>
            <a:endParaRPr lang="en-US" dirty="0"/>
          </a:p>
          <a:p>
            <a:pPr lvl="2"/>
            <a:r>
              <a:rPr lang="en-MY" dirty="0"/>
              <a:t>geometric based pipeline</a:t>
            </a:r>
            <a:endParaRPr lang="en-US" dirty="0"/>
          </a:p>
          <a:p>
            <a:pPr lvl="1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8A469-8EEC-4DB7-AD26-5D48020A089D}"/>
              </a:ext>
            </a:extLst>
          </p:cNvPr>
          <p:cNvSpPr txBox="1"/>
          <p:nvPr/>
        </p:nvSpPr>
        <p:spPr>
          <a:xfrm>
            <a:off x="7539790" y="63352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Source: https://arxiv.org/pdf/2008.00706.pdf</a:t>
            </a:r>
          </a:p>
        </p:txBody>
      </p:sp>
    </p:spTree>
    <p:extLst>
      <p:ext uri="{BB962C8B-B14F-4D97-AF65-F5344CB8AC3E}">
        <p14:creationId xmlns:p14="http://schemas.microsoft.com/office/powerpoint/2010/main" val="193713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0AD6-C537-4DB2-A9E7-2EAEBE72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Apollo FCNN-based Model – segmentation of point cloud by </a:t>
            </a:r>
            <a:r>
              <a:rPr lang="en-US" dirty="0" err="1"/>
              <a:t>LIDar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CCF54-CBF1-4040-838C-F5685E1DD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556" y="1496204"/>
            <a:ext cx="8412887" cy="4996671"/>
          </a:xfrm>
        </p:spPr>
      </p:pic>
    </p:spTree>
    <p:extLst>
      <p:ext uri="{BB962C8B-B14F-4D97-AF65-F5344CB8AC3E}">
        <p14:creationId xmlns:p14="http://schemas.microsoft.com/office/powerpoint/2010/main" val="236387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4663-20CD-4B97-AE11-0CAC3BE3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point cloud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A0EE-4BFC-48EC-856A-E12D81DD3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sampling </a:t>
            </a:r>
          </a:p>
          <a:p>
            <a:r>
              <a:rPr lang="en-US" dirty="0"/>
              <a:t>Spatial sampling (no point is closer to another point with min distance</a:t>
            </a:r>
          </a:p>
          <a:p>
            <a:r>
              <a:rPr lang="en-US" dirty="0" err="1"/>
              <a:t>Vixel</a:t>
            </a:r>
            <a:r>
              <a:rPr lang="en-US" dirty="0"/>
              <a:t> grid structure (more homogeneous spatial </a:t>
            </a:r>
            <a:r>
              <a:rPr lang="en-US" dirty="0" err="1"/>
              <a:t>dist</a:t>
            </a:r>
            <a:r>
              <a:rPr lang="en-US" dirty="0"/>
              <a:t>)</a:t>
            </a:r>
            <a:endParaRPr lang="en-MY" dirty="0"/>
          </a:p>
        </p:txBody>
      </p:sp>
      <p:pic>
        <p:nvPicPr>
          <p:cNvPr id="2050" name="Picture 2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68E2E6CF-36EF-4E77-8A80-70332D54AD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0" y="7269"/>
            <a:ext cx="3796631" cy="2277979"/>
          </a:xfrm>
          <a:prstGeom prst="rect">
            <a:avLst/>
          </a:prstGeom>
          <a:noFill/>
        </p:spPr>
      </p:pic>
      <p:pic>
        <p:nvPicPr>
          <p:cNvPr id="3074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67FAAB-554E-48AA-96E5-48F4418C1E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91" y="3889874"/>
            <a:ext cx="3256630" cy="1953978"/>
          </a:xfrm>
          <a:prstGeom prst="rect">
            <a:avLst/>
          </a:prstGeom>
          <a:noFill/>
        </p:spPr>
      </p:pic>
      <p:pic>
        <p:nvPicPr>
          <p:cNvPr id="4098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F2CB81F-8C8B-4355-806F-99C6E11064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684" y="3889871"/>
            <a:ext cx="3256631" cy="1953979"/>
          </a:xfrm>
          <a:prstGeom prst="rect">
            <a:avLst/>
          </a:prstGeom>
          <a:noFill/>
        </p:spPr>
      </p:pic>
      <p:pic>
        <p:nvPicPr>
          <p:cNvPr id="512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6A22F3-B701-4900-9BAD-93D5763E5C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75" y="3889871"/>
            <a:ext cx="3256633" cy="1953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1282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229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Lidar Point Cloud Processing</vt:lpstr>
      <vt:lpstr>basics</vt:lpstr>
      <vt:lpstr>Old methods of object detection</vt:lpstr>
      <vt:lpstr>Potential implementation </vt:lpstr>
      <vt:lpstr>Apollo FCNN-based Model – segmentation of point cloud by LIDar</vt:lpstr>
      <vt:lpstr>Processing point cloud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Lidar Point Cloud Processing</dc:title>
  <dc:creator>Chee Seng OW YONG</dc:creator>
  <cp:lastModifiedBy>OW YONG Chee Seng</cp:lastModifiedBy>
  <cp:revision>2</cp:revision>
  <dcterms:created xsi:type="dcterms:W3CDTF">2021-08-30T04:12:14Z</dcterms:created>
  <dcterms:modified xsi:type="dcterms:W3CDTF">2021-08-30T14:33:35Z</dcterms:modified>
</cp:coreProperties>
</file>